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7BE2-37F9-400E-B2DF-920061FD0DB1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5F1C-719A-4903-9A92-3456F05EB3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719EC-6140-4661-BDB1-9C248034CA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3270C-2A1A-4AAB-8BB8-400BE3A8384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47806-CE79-425E-8120-09343099AEB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DA6F0-7C45-45B8-A255-90509742710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138E-D083-4FA7-B6E7-B3A9CF314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423E-3C64-441C-A703-34EABF4F2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4/Red_White_Blood_cell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e/e6/Bleeding_finger.jpg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b/ba/Nervous_system_diagram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a/a9/Chica_cachetona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sac.edu/HomePages/nigro_dan/Cheek_cel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D6F60-9B57-4777-B530-3CAB08E1A845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177800"/>
            <a:ext cx="8839200" cy="6305550"/>
            <a:chOff x="192" y="112"/>
            <a:chExt cx="5568" cy="3972"/>
          </a:xfrm>
        </p:grpSpPr>
        <p:pic>
          <p:nvPicPr>
            <p:cNvPr id="13318" name="Picture 13" descr="18-P5_UAC01_L2_pg36a copy"/>
            <p:cNvPicPr>
              <a:picLocks noChangeAspect="1" noChangeArrowheads="1"/>
            </p:cNvPicPr>
            <p:nvPr/>
          </p:nvPicPr>
          <p:blipFill>
            <a:blip r:embed="rId3" cstate="print"/>
            <a:srcRect t="15625" b="13542"/>
            <a:stretch>
              <a:fillRect/>
            </a:stretch>
          </p:blipFill>
          <p:spPr bwMode="auto">
            <a:xfrm rot="-954026">
              <a:off x="192" y="112"/>
              <a:ext cx="745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12" descr="23-P5_UAC01_L2_pg36e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430249">
              <a:off x="4931" y="185"/>
              <a:ext cx="58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1" descr="15-P5_UAC01_L2_pg35e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70761">
              <a:off x="4360" y="2496"/>
              <a:ext cx="792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0" descr="17-P5_UAC01_L2_pg35g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330605">
              <a:off x="448" y="2578"/>
              <a:ext cx="816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6" descr="04-P5_UAC01_L1_pg24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9" y="2436"/>
              <a:ext cx="2243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2160" y="3949"/>
              <a:ext cx="360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Images provided by Science: A Closer Look (Maryland), Toolkit CD and page 28 (MacMillan/McGraw-Hill, 2008)</a:t>
              </a:r>
            </a:p>
          </p:txBody>
        </p:sp>
        <p:pic>
          <p:nvPicPr>
            <p:cNvPr id="13324" name="Picture 14" descr="P5_UAC01_L4_pg66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669893">
              <a:off x="4395" y="3010"/>
              <a:ext cx="1106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5" descr="69-P5_UAC01_L5_pg72"/>
            <p:cNvPicPr>
              <a:picLocks noChangeAspect="1" noChangeArrowheads="1"/>
            </p:cNvPicPr>
            <p:nvPr/>
          </p:nvPicPr>
          <p:blipFill>
            <a:blip r:embed="rId9" cstate="print"/>
            <a:srcRect t="3903" b="2434"/>
            <a:stretch>
              <a:fillRect/>
            </a:stretch>
          </p:blipFill>
          <p:spPr bwMode="auto">
            <a:xfrm rot="471199">
              <a:off x="689" y="3299"/>
              <a:ext cx="10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18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Animal </a:t>
            </a:r>
            <a:r>
              <a:rPr lang="en-US" sz="4800" b="1" dirty="0" smtClean="0"/>
              <a:t>Cells types</a:t>
            </a:r>
            <a:endParaRPr lang="en-US" sz="4800" b="1" dirty="0" smtClean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4425"/>
            <a:ext cx="8229600" cy="2189163"/>
          </a:xfrm>
        </p:spPr>
        <p:txBody>
          <a:bodyPr>
            <a:normAutofit fontScale="92500"/>
          </a:bodyPr>
          <a:lstStyle/>
          <a:p>
            <a:pPr marL="0" indent="47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>
                <a:effectLst/>
              </a:rPr>
              <a:t>The cells of humans and other animals have a cell membrane, but they do </a:t>
            </a:r>
            <a:r>
              <a:rPr lang="en-US" sz="3600" u="sng" dirty="0" smtClean="0">
                <a:effectLst/>
              </a:rPr>
              <a:t>not</a:t>
            </a:r>
            <a:r>
              <a:rPr lang="en-US" sz="3600" dirty="0" smtClean="0">
                <a:effectLst/>
              </a:rPr>
              <a:t> have a stiff cell wall. They cannot make their own food and do not have chloroplasts. However, there is a greater variety to their shapes.</a:t>
            </a:r>
          </a:p>
          <a:p>
            <a:pPr marL="0" indent="4763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6E257-DA4E-4783-864A-7F972B0B2E8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Animal Cell </a:t>
            </a:r>
            <a:r>
              <a:rPr lang="en-US" sz="3200" b="1" dirty="0" smtClean="0"/>
              <a:t>Example Blood </a:t>
            </a:r>
            <a:r>
              <a:rPr lang="en-US" sz="3200" b="1" dirty="0" smtClean="0"/>
              <a:t>Cells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81400" y="1219200"/>
            <a:ext cx="4883150" cy="5181600"/>
            <a:chOff x="1868" y="1354"/>
            <a:chExt cx="3617" cy="2873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868" y="1354"/>
              <a:ext cx="3617" cy="2873"/>
              <a:chOff x="1868" y="1354"/>
              <a:chExt cx="3617" cy="28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68" y="1354"/>
                <a:ext cx="3617" cy="2873"/>
                <a:chOff x="1961" y="1311"/>
                <a:chExt cx="3617" cy="2873"/>
              </a:xfrm>
            </p:grpSpPr>
            <p:sp>
              <p:nvSpPr>
                <p:cNvPr id="143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36" y="3736"/>
                  <a:ext cx="2409" cy="15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800">
                      <a:hlinkClick r:id="rId3"/>
                    </a:rPr>
                    <a:t>http://upload.wikimedia.org/wikipedia/commons/2/24/Red_White_Blood_cells.jpg</a:t>
                  </a:r>
                  <a:r>
                    <a:rPr lang="en-US" sz="800"/>
                    <a:t> </a:t>
                  </a:r>
                </a:p>
              </p:txBody>
            </p:sp>
            <p:pic>
              <p:nvPicPr>
                <p:cNvPr id="14349" name="Picture 11" descr="Red_White_Blood_cell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61" y="1311"/>
                  <a:ext cx="3617" cy="2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853" y="3972"/>
                  <a:ext cx="145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>
                      <a:hlinkClick r:id="rId5"/>
                    </a:rPr>
                    <a:t>http://upload.wikimedia.org/wikipedia/commons/e/e6/Bleeding_finger.jpg</a:t>
                  </a:r>
                  <a:r>
                    <a:rPr lang="en-US" sz="800"/>
                    <a:t> </a:t>
                  </a:r>
                </a:p>
              </p:txBody>
            </p:sp>
          </p:grpSp>
          <p:sp>
            <p:nvSpPr>
              <p:cNvPr id="14347" name="Text Box 13"/>
              <p:cNvSpPr txBox="1">
                <a:spLocks noChangeArrowheads="1"/>
              </p:cNvSpPr>
              <p:nvPr/>
            </p:nvSpPr>
            <p:spPr bwMode="auto">
              <a:xfrm>
                <a:off x="4244" y="2088"/>
                <a:ext cx="1135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FF00"/>
                    </a:solidFill>
                  </a:rPr>
                  <a:t>White Blood Cell</a:t>
                </a:r>
              </a:p>
            </p:txBody>
          </p:sp>
        </p:grpSp>
        <p:sp>
          <p:nvSpPr>
            <p:cNvPr id="14344" name="Text Box 12"/>
            <p:cNvSpPr txBox="1">
              <a:spLocks noChangeArrowheads="1"/>
            </p:cNvSpPr>
            <p:nvPr/>
          </p:nvSpPr>
          <p:spPr bwMode="auto">
            <a:xfrm>
              <a:off x="2462" y="2234"/>
              <a:ext cx="83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Red Blood Cell</a:t>
              </a:r>
            </a:p>
          </p:txBody>
        </p:sp>
        <p:sp>
          <p:nvSpPr>
            <p:cNvPr id="14345" name="Text Box 20"/>
            <p:cNvSpPr txBox="1">
              <a:spLocks noChangeArrowheads="1"/>
            </p:cNvSpPr>
            <p:nvPr/>
          </p:nvSpPr>
          <p:spPr bwMode="auto">
            <a:xfrm>
              <a:off x="3747" y="3341"/>
              <a:ext cx="67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Platelet</a:t>
              </a:r>
            </a:p>
          </p:txBody>
        </p:sp>
      </p:grpSp>
      <p:pic>
        <p:nvPicPr>
          <p:cNvPr id="14341" name="Picture 15" descr="http://www.uwosh.edu/med_tech/teaching/ElementaryHemeWeb/Image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8700"/>
            <a:ext cx="3552161" cy="26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873125" y="4143375"/>
            <a:ext cx="1319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Red Blood Cells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 very small, irregularly shaped clear cell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fragments, 2–3 µm in diameter, which derive from fragmentation of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megakaryocytes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152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are divided into different types. They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contain nucleus and some has granules.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are disk-shaped, much smaller than most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other human cells and lack a nucleus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12116-7897-43CE-B19B-946DC16075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-228600"/>
            <a:ext cx="8229601" cy="16398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Nerve cells send signals </a:t>
            </a:r>
            <a:br>
              <a:rPr lang="en-US" sz="4000" b="1" dirty="0" smtClean="0"/>
            </a:br>
            <a:r>
              <a:rPr lang="en-US" sz="4000" b="1" dirty="0" smtClean="0"/>
              <a:t>to the brain from the body.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" y="381000"/>
            <a:ext cx="8180387" cy="6102350"/>
            <a:chOff x="322" y="165"/>
            <a:chExt cx="5153" cy="3844"/>
          </a:xfrm>
        </p:grpSpPr>
        <p:pic>
          <p:nvPicPr>
            <p:cNvPr id="16390" name="Picture 4" descr="wiki Smi32neuron httpbrainmapsor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" y="1135"/>
              <a:ext cx="3256" cy="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2" y="3874"/>
              <a:ext cx="19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http://en.wikipedia.org/wiki: Smi32neuron http//:brainmaps.org</a:t>
              </a:r>
            </a:p>
          </p:txBody>
        </p:sp>
        <p:sp>
          <p:nvSpPr>
            <p:cNvPr id="16392" name="Text Box 15"/>
            <p:cNvSpPr txBox="1">
              <a:spLocks noChangeArrowheads="1"/>
            </p:cNvSpPr>
            <p:nvPr/>
          </p:nvSpPr>
          <p:spPr bwMode="auto">
            <a:xfrm>
              <a:off x="3826" y="2009"/>
              <a:ext cx="1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hlinkClick r:id="rId4"/>
                </a:rPr>
                <a:t>http://upload.wikimedia.org/wikipedia/commons/b/ba/Nervous_system_diagram.png</a:t>
              </a:r>
              <a:r>
                <a:rPr lang="en-US" sz="800"/>
                <a:t> </a:t>
              </a:r>
            </a:p>
          </p:txBody>
        </p:sp>
        <p:pic>
          <p:nvPicPr>
            <p:cNvPr id="16393" name="Picture 14" descr="Nervous_system_diagr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2" y="165"/>
              <a:ext cx="1115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AutoShape 16"/>
            <p:cNvSpPr>
              <a:spLocks noChangeArrowheads="1"/>
            </p:cNvSpPr>
            <p:nvPr/>
          </p:nvSpPr>
          <p:spPr bwMode="auto">
            <a:xfrm rot="-227412">
              <a:off x="1006" y="1512"/>
              <a:ext cx="470" cy="2267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389" name="Picture 11" descr="http://www.ohiohealth.com/mayo/images/image_popup/r7_neur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163" y="3681413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638800" y="1447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long axis (main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branch) is covered in fat to prevent the electrical impulses affecting the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surrounding parts of your body.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38144-9D8E-4CFC-8BCF-603DC01E655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Skin (Epithelial) Cell cover the body in a thin layer.  They regenerate quickly.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4750" y="1516063"/>
            <a:ext cx="7969250" cy="4824412"/>
            <a:chOff x="740" y="955"/>
            <a:chExt cx="5020" cy="3039"/>
          </a:xfrm>
        </p:grpSpPr>
        <p:pic>
          <p:nvPicPr>
            <p:cNvPr id="17413" name="Picture 4" descr="Cheek_cell sac"/>
            <p:cNvPicPr>
              <a:picLocks noChangeAspect="1" noChangeArrowheads="1"/>
            </p:cNvPicPr>
            <p:nvPr/>
          </p:nvPicPr>
          <p:blipFill>
            <a:blip r:embed="rId3" cstate="print"/>
            <a:srcRect r="33000" b="13333"/>
            <a:stretch>
              <a:fillRect/>
            </a:stretch>
          </p:blipFill>
          <p:spPr bwMode="auto">
            <a:xfrm>
              <a:off x="740" y="955"/>
              <a:ext cx="2894" cy="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 Box 5"/>
            <p:cNvSpPr txBox="1">
              <a:spLocks noChangeArrowheads="1"/>
            </p:cNvSpPr>
            <p:nvPr/>
          </p:nvSpPr>
          <p:spPr bwMode="auto">
            <a:xfrm>
              <a:off x="2328" y="3859"/>
              <a:ext cx="16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hlinkClick r:id="rId4"/>
                </a:rPr>
                <a:t>http://sac.edu/HomePages/nigro_dan/Cheek_cell.jpg</a:t>
              </a:r>
              <a:r>
                <a:rPr lang="en-US" sz="800"/>
                <a:t> </a:t>
              </a:r>
            </a:p>
          </p:txBody>
        </p:sp>
        <p:pic>
          <p:nvPicPr>
            <p:cNvPr id="17415" name="Picture 7" descr="Chica_cacheton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33187">
              <a:off x="3440" y="1314"/>
              <a:ext cx="1650" cy="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409" y="3051"/>
              <a:ext cx="235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hlinkClick r:id="rId6"/>
                </a:rPr>
                <a:t>http://upload.wikimedia.org/wikipedia/commons/a/a9/Chica_cachetona.jpg</a:t>
              </a:r>
              <a:r>
                <a:rPr lang="en-US" sz="800"/>
                <a:t> </a:t>
              </a: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918" y="2505"/>
              <a:ext cx="800" cy="96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Types of skin cell in epidermis</a:t>
            </a:r>
            <a:endParaRPr lang="en-US" dirty="0"/>
          </a:p>
        </p:txBody>
      </p:sp>
      <p:pic>
        <p:nvPicPr>
          <p:cNvPr id="5" name="Picture 2" descr="Image result for skin cell types in epidermis merkel langerh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61" y="914400"/>
            <a:ext cx="787293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-1219200" y="0"/>
            <a:ext cx="8153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Muscle Tissue</a:t>
            </a:r>
            <a:b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(Movement)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0"/>
            <a:ext cx="441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latin typeface="Tahoma" pitchFamily="34" charset="0"/>
              </a:rPr>
              <a:t>Composed of long cells called muscle fibers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latin typeface="Tahoma" pitchFamily="34" charset="0"/>
                <a:cs typeface="Times New Roman" pitchFamily="18" charset="0"/>
              </a:rPr>
              <a:t>Contraction </a:t>
            </a:r>
            <a:r>
              <a:rPr lang="en-US" sz="2300" dirty="0" smtClean="0">
                <a:latin typeface="Tahoma" pitchFamily="34" charset="0"/>
                <a:cs typeface="Times New Roman" pitchFamily="18" charset="0"/>
                <a:sym typeface="Wingdings" pitchFamily="2" charset="2"/>
              </a:rPr>
              <a:t> movement</a:t>
            </a:r>
          </a:p>
        </p:txBody>
      </p:sp>
      <p:pic>
        <p:nvPicPr>
          <p:cNvPr id="13316" name="Picture 6" descr="muscul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1"/>
            <a:ext cx="8452067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40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Cheek cell</a:t>
            </a:r>
            <a:endParaRPr lang="en-US" dirty="0"/>
          </a:p>
        </p:txBody>
      </p:sp>
      <p:sp>
        <p:nvSpPr>
          <p:cNvPr id="28674" name="AutoShape 2" descr="Image result for Cheek Cells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Cheek Cells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2819400"/>
            <a:ext cx="40195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95400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Human Cheek Epithelial Cells. The tissue that lines the inside</a:t>
            </a:r>
          </a:p>
          <a:p>
            <a:r>
              <a:rPr lang="en-US" sz="2800" dirty="0" smtClean="0">
                <a:latin typeface="+mj-lt"/>
              </a:rPr>
              <a:t>of the </a:t>
            </a:r>
            <a:r>
              <a:rPr lang="en-US" sz="2800" b="1" dirty="0" smtClean="0">
                <a:latin typeface="+mj-lt"/>
              </a:rPr>
              <a:t>mouth is known as the basal mucosa and is composed of </a:t>
            </a:r>
            <a:r>
              <a:rPr lang="en-US" sz="2800" b="1" dirty="0" err="1" smtClean="0">
                <a:latin typeface="+mj-lt"/>
              </a:rPr>
              <a:t>squamous</a:t>
            </a:r>
            <a:endParaRPr lang="en-US" sz="2800" b="1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epithelial cells. These structures, commonly thought of as cheek cells, divide</a:t>
            </a:r>
          </a:p>
          <a:p>
            <a:r>
              <a:rPr lang="en-US" sz="2800" dirty="0" smtClean="0">
                <a:latin typeface="+mj-lt"/>
              </a:rPr>
              <a:t>approximately every 24 hours and are constantly shed from the </a:t>
            </a:r>
            <a:r>
              <a:rPr lang="en-US" sz="2800" b="1" dirty="0" smtClean="0">
                <a:latin typeface="+mj-lt"/>
              </a:rPr>
              <a:t>body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279</Words>
  <Application>Microsoft Office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Animal Cells types</vt:lpstr>
      <vt:lpstr>Animal Cell Example Blood Cells</vt:lpstr>
      <vt:lpstr>Nerve cells send signals  to the brain from the body.</vt:lpstr>
      <vt:lpstr>Skin (Epithelial) Cell cover the body in a thin layer.  They regenerate quickly.</vt:lpstr>
      <vt:lpstr>Types of skin cell in epidermis</vt:lpstr>
      <vt:lpstr>Muscle Tissue (Movement)</vt:lpstr>
      <vt:lpstr>Cheek cell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Cells types</dc:title>
  <dc:creator>Mohammed</dc:creator>
  <cp:lastModifiedBy>Mohammed</cp:lastModifiedBy>
  <cp:revision>7</cp:revision>
  <dcterms:created xsi:type="dcterms:W3CDTF">2006-08-16T00:00:00Z</dcterms:created>
  <dcterms:modified xsi:type="dcterms:W3CDTF">2018-11-27T03:02:30Z</dcterms:modified>
</cp:coreProperties>
</file>